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13"/>
  </p:notesMasterIdLst>
  <p:handoutMasterIdLst>
    <p:handoutMasterId r:id="rId14"/>
  </p:handoutMasterIdLst>
  <p:sldIdLst>
    <p:sldId id="2147482329" r:id="rId5"/>
    <p:sldId id="2147479625" r:id="rId6"/>
    <p:sldId id="2147482330" r:id="rId7"/>
    <p:sldId id="257" r:id="rId8"/>
    <p:sldId id="277" r:id="rId9"/>
    <p:sldId id="265" r:id="rId10"/>
    <p:sldId id="2147482331" r:id="rId11"/>
    <p:sldId id="2147481902" r:id="rId1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ADC6"/>
    <a:srgbClr val="D6522B"/>
    <a:srgbClr val="622512"/>
    <a:srgbClr val="F3CBBF"/>
    <a:srgbClr val="657076"/>
    <a:srgbClr val="B17F25"/>
    <a:srgbClr val="359617"/>
    <a:srgbClr val="549BEC"/>
    <a:srgbClr val="9CEBFF"/>
    <a:srgbClr val="46BC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9B9B45-849D-9545-A740-BBAA05099E2B}" v="17" dt="2024-12-09T13:12:52.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02" autoAdjust="0"/>
    <p:restoredTop sz="84914" autoAdjust="0"/>
  </p:normalViewPr>
  <p:slideViewPr>
    <p:cSldViewPr snapToGrid="0">
      <p:cViewPr varScale="1">
        <p:scale>
          <a:sx n="79" d="100"/>
          <a:sy n="79" d="100"/>
        </p:scale>
        <p:origin x="948" y="29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3/4/2025 3:11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3/4/2025 3:10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3/4/2025 3:10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00" kern="100" dirty="0">
                <a:effectLst/>
                <a:latin typeface="Aptos" panose="020B0004020202020204" pitchFamily="34" charset="0"/>
                <a:ea typeface="Aptos" panose="020B0004020202020204" pitchFamily="34" charset="0"/>
                <a:cs typeface="Times New Roman" panose="02020603050405020304" pitchFamily="18" charset="0"/>
              </a:rPr>
              <a:t>Hi everyone, a warm welcome</a:t>
            </a:r>
            <a:r>
              <a:rPr lang="en-GB" sz="850" dirty="0">
                <a:latin typeface="Segoe UI"/>
                <a:cs typeface="Segoe UI"/>
              </a:rPr>
              <a:t> to this session on agentic AI and how to get started with the Azure AI Agent Service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3/4/2025 3:10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3/4/2025 3:10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883A5-3982-4495-7B41-264C7BB8D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D92F5-5A35-74C3-0811-E04E7239F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E69DC-6BE8-9C3F-8AA2-A985249332D6}"/>
              </a:ext>
            </a:extLst>
          </p:cNvPr>
          <p:cNvSpPr>
            <a:spLocks noGrp="1"/>
          </p:cNvSpPr>
          <p:nvPr>
            <p:ph type="body" idx="1"/>
          </p:nvPr>
        </p:nvSpPr>
        <p:spPr/>
        <p:txBody>
          <a:bodyPr/>
          <a:lstStyle/>
          <a:p>
            <a:r>
              <a:rPr lang="en-US"/>
              <a:t>I want to kick things off with a statement that perfectly captures the essence of our discussion: 'Every app will be reinvented with AI.'</a:t>
            </a:r>
          </a:p>
          <a:p>
            <a:r>
              <a:rPr lang="en-US"/>
              <a:t>Generative AI is at the forefront of this revolution. Unlike traditional AI that analyzes existing data to make predictions, generative AI creates new content. This could be anything from generating human-like text, creating realistic images, to composing music. The possibilities are truly endless.</a:t>
            </a:r>
          </a:p>
          <a:p>
            <a:endParaRPr lang="en-US"/>
          </a:p>
          <a:p>
            <a:r>
              <a:rPr lang="en-US"/>
              <a:t>In the past few years, we've seen generative AI make incredible strides. Tools like GPT-3 and DALL-E have shown us how AI can write coherent essays, generate artwork from text descriptions, and even develop new software code. These advancements are not just theoretical; they are being integrated into real-world applications, transforming industries from entertainment to healthcare.</a:t>
            </a:r>
          </a:p>
          <a:p>
            <a:endParaRPr lang="en-US"/>
          </a:p>
          <a:p>
            <a:r>
              <a:rPr lang="en-US"/>
              <a:t>Today, we'll explore how generative AI works, showcase some cutting-edge applications, and discuss how you can leverage Azure to bring your AI-powered ideas to life. Let's dive into the future where every app is reimagined with the power of AI.</a:t>
            </a:r>
          </a:p>
          <a:p>
            <a:endParaRPr lang="en-US"/>
          </a:p>
        </p:txBody>
      </p:sp>
      <p:sp>
        <p:nvSpPr>
          <p:cNvPr id="4" name="Slide Number Placeholder 3">
            <a:extLst>
              <a:ext uri="{FF2B5EF4-FFF2-40B4-BE49-F238E27FC236}">
                <a16:creationId xmlns:a16="http://schemas.microsoft.com/office/drawing/2014/main" id="{6D924554-C004-38C5-5658-3FC8D7C7C7F3}"/>
              </a:ext>
            </a:extLst>
          </p:cNvPr>
          <p:cNvSpPr>
            <a:spLocks noGrp="1"/>
          </p:cNvSpPr>
          <p:nvPr>
            <p:ph type="sldNum" sz="quarter" idx="5"/>
          </p:nvPr>
        </p:nvSpPr>
        <p:spPr/>
        <p:txBody>
          <a:bodyPr/>
          <a:lstStyle/>
          <a:p>
            <a:fld id="{1F60FED6-E6D7-48E4-A84E-42E311A45F64}" type="slidenum">
              <a:rPr lang="en-US" smtClean="0"/>
              <a:t>4</a:t>
            </a:fld>
            <a:endParaRPr lang="en-US"/>
          </a:p>
        </p:txBody>
      </p:sp>
    </p:spTree>
    <p:extLst>
      <p:ext uri="{BB962C8B-B14F-4D97-AF65-F5344CB8AC3E}">
        <p14:creationId xmlns:p14="http://schemas.microsoft.com/office/powerpoint/2010/main" val="264185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989D6-AA78-B588-D127-CE3545927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1111F-6B7E-2D5E-2B98-D72AFFCAC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4E676-CE49-2121-7D31-F6B36B69D06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E"/>
              <a:t>Let’s have a look at this demo to understand what AI is capable to do today.</a:t>
            </a:r>
            <a:endParaRPr lang="nl-NL"/>
          </a:p>
          <a:p>
            <a:pPr marL="0" marR="0" lvl="0" indent="0" algn="l" defTabSz="914367" rtl="0" eaLnBrk="1" fontAlgn="auto" latinLnBrk="0" hangingPunct="1">
              <a:lnSpc>
                <a:spcPct val="90000"/>
              </a:lnSpc>
              <a:spcBef>
                <a:spcPts val="0"/>
              </a:spcBef>
              <a:spcAft>
                <a:spcPts val="333"/>
              </a:spcAft>
              <a:buClrTx/>
              <a:buSzTx/>
              <a:buFontTx/>
              <a:buNone/>
              <a:tabLst/>
              <a:defRPr/>
            </a:pPr>
            <a:r>
              <a:rPr lang="nl-NL"/>
              <a:t>- </a:t>
            </a:r>
            <a:r>
              <a:rPr lang="en-US" sz="900"/>
              <a:t>Text to Speech Avatar</a:t>
            </a:r>
            <a:br>
              <a:rPr lang="en-US" sz="900"/>
            </a:br>
            <a:r>
              <a:rPr lang="en-US" sz="900"/>
              <a:t>- Live Chat Avatar</a:t>
            </a:r>
          </a:p>
          <a:p>
            <a:pPr algn="l"/>
            <a:r>
              <a:rPr lang="en-NL" sz="900"/>
              <a:t>- </a:t>
            </a:r>
            <a:r>
              <a:rPr lang="en-US" sz="900"/>
              <a:t>Video Translation </a:t>
            </a:r>
            <a:r>
              <a:rPr lang="en-US" sz="900" i="1"/>
              <a:t>with </a:t>
            </a:r>
            <a:r>
              <a:rPr lang="en-US" sz="900"/>
              <a:t>Personal Neural Voice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NL" sz="900"/>
          </a:p>
          <a:p>
            <a:pPr marL="0" marR="0" lvl="0" indent="0" algn="l" defTabSz="914367" rtl="0" eaLnBrk="1" fontAlgn="auto" latinLnBrk="0" hangingPunct="1">
              <a:lnSpc>
                <a:spcPct val="90000"/>
              </a:lnSpc>
              <a:spcBef>
                <a:spcPts val="0"/>
              </a:spcBef>
              <a:spcAft>
                <a:spcPts val="333"/>
              </a:spcAft>
              <a:buClrTx/>
              <a:buSzTx/>
              <a:buFontTx/>
              <a:buNone/>
              <a:tabLst/>
              <a:defRPr/>
            </a:pPr>
            <a:endParaRPr lang="en-NL" sz="900"/>
          </a:p>
          <a:p>
            <a:pPr marL="0" marR="0" lvl="0" indent="0" algn="l" defTabSz="914367" rtl="0" eaLnBrk="1" fontAlgn="auto" latinLnBrk="0" hangingPunct="1">
              <a:lnSpc>
                <a:spcPct val="90000"/>
              </a:lnSpc>
              <a:spcBef>
                <a:spcPts val="0"/>
              </a:spcBef>
              <a:spcAft>
                <a:spcPts val="333"/>
              </a:spcAft>
              <a:buClrTx/>
              <a:buSzTx/>
              <a:buFontTx/>
              <a:buNone/>
              <a:tabLst/>
              <a:defRPr/>
            </a:pPr>
            <a:endParaRPr lang="en-AE"/>
          </a:p>
          <a:p>
            <a:endParaRPr lang="en-NL"/>
          </a:p>
        </p:txBody>
      </p:sp>
      <p:sp>
        <p:nvSpPr>
          <p:cNvPr id="4" name="Header Placeholder 3">
            <a:extLst>
              <a:ext uri="{FF2B5EF4-FFF2-40B4-BE49-F238E27FC236}">
                <a16:creationId xmlns:a16="http://schemas.microsoft.com/office/drawing/2014/main" id="{18BB0551-F5DF-9A62-9598-FE61AEF26AE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EA87E02-4A61-65D5-249D-6E36832CDB6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98CEBFF-CAF6-ECDD-1106-840991A8B0A0}"/>
              </a:ext>
            </a:extLst>
          </p:cNvPr>
          <p:cNvSpPr>
            <a:spLocks noGrp="1"/>
          </p:cNvSpPr>
          <p:nvPr>
            <p:ph type="dt" idx="1"/>
          </p:nvPr>
        </p:nvSpPr>
        <p:spPr/>
        <p:txBody>
          <a:bodyPr/>
          <a:lstStyle/>
          <a:p>
            <a:fld id="{386CE63F-9E7F-4C04-9D0D-FCA25A8E9E86}" type="datetime8">
              <a:rPr lang="en-US" smtClean="0"/>
              <a:t>3/4/2025 3:10 AM</a:t>
            </a:fld>
            <a:endParaRPr lang="en-US"/>
          </a:p>
        </p:txBody>
      </p:sp>
      <p:sp>
        <p:nvSpPr>
          <p:cNvPr id="7" name="Slide Number Placeholder 6">
            <a:extLst>
              <a:ext uri="{FF2B5EF4-FFF2-40B4-BE49-F238E27FC236}">
                <a16:creationId xmlns:a16="http://schemas.microsoft.com/office/drawing/2014/main" id="{92C4AE03-1A69-39E5-13CF-60CC99A16911}"/>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605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AC59-2CA6-56F1-3994-7F6BD1AF9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8BB962-2F9E-23AF-3BCF-4691BD4A34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2FD02-DF32-05EE-09C4-8ADA43695A17}"/>
              </a:ext>
            </a:extLst>
          </p:cNvPr>
          <p:cNvSpPr>
            <a:spLocks noGrp="1"/>
          </p:cNvSpPr>
          <p:nvPr>
            <p:ph type="body" idx="1"/>
          </p:nvPr>
        </p:nvSpPr>
        <p:spPr/>
        <p:txBody>
          <a:bodyPr/>
          <a:lstStyle/>
          <a:p>
            <a:r>
              <a:rPr lang="en-NL"/>
              <a:t>https://github.com/aycabas/aitour-generative-ai-in-azure/tree/main/session-delivery-resources/agent</a:t>
            </a:r>
          </a:p>
        </p:txBody>
      </p:sp>
      <p:sp>
        <p:nvSpPr>
          <p:cNvPr id="4" name="Header Placeholder 3">
            <a:extLst>
              <a:ext uri="{FF2B5EF4-FFF2-40B4-BE49-F238E27FC236}">
                <a16:creationId xmlns:a16="http://schemas.microsoft.com/office/drawing/2014/main" id="{F862FDB8-09C9-500B-69F4-04953F73091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6CA6FCD-071F-03CC-C0B1-C5096E06978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33D0E6-C4FF-2189-2F0B-99B4C2083159}"/>
              </a:ext>
            </a:extLst>
          </p:cNvPr>
          <p:cNvSpPr>
            <a:spLocks noGrp="1"/>
          </p:cNvSpPr>
          <p:nvPr>
            <p:ph type="dt" idx="1"/>
          </p:nvPr>
        </p:nvSpPr>
        <p:spPr/>
        <p:txBody>
          <a:bodyPr/>
          <a:lstStyle/>
          <a:p>
            <a:fld id="{386CE63F-9E7F-4C04-9D0D-FCA25A8E9E86}" type="datetime8">
              <a:rPr lang="en-US" smtClean="0"/>
              <a:t>3/4/2025 3:10 AM</a:t>
            </a:fld>
            <a:endParaRPr lang="en-US"/>
          </a:p>
        </p:txBody>
      </p:sp>
      <p:sp>
        <p:nvSpPr>
          <p:cNvPr id="7" name="Slide Number Placeholder 6">
            <a:extLst>
              <a:ext uri="{FF2B5EF4-FFF2-40B4-BE49-F238E27FC236}">
                <a16:creationId xmlns:a16="http://schemas.microsoft.com/office/drawing/2014/main" id="{EF556267-DBC7-B8B7-0761-DEC5104F5328}"/>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89291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46FE-574A-A4DC-649C-94ACD4504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95393-2C1A-11F8-783F-8B8D04847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8A6A8-79C1-5E00-6B8D-2DF02B8D10A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8974443-162E-1199-DA15-CBAA67EABBC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9E97D46-CD1D-8B7D-1DEE-5D8D66FFC95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3E8EF8E-89C4-157C-46AE-F65A40D8ECC1}"/>
              </a:ext>
            </a:extLst>
          </p:cNvPr>
          <p:cNvSpPr>
            <a:spLocks noGrp="1"/>
          </p:cNvSpPr>
          <p:nvPr>
            <p:ph type="dt" idx="1"/>
          </p:nvPr>
        </p:nvSpPr>
        <p:spPr/>
        <p:txBody>
          <a:bodyPr/>
          <a:lstStyle/>
          <a:p>
            <a:fld id="{386CE63F-9E7F-4C04-9D0D-FCA25A8E9E86}" type="datetime8">
              <a:rPr lang="en-US" smtClean="0"/>
              <a:t>3/4/2025 3:10 AM</a:t>
            </a:fld>
            <a:endParaRPr lang="en-US"/>
          </a:p>
        </p:txBody>
      </p:sp>
      <p:sp>
        <p:nvSpPr>
          <p:cNvPr id="7" name="Slide Number Placeholder 6">
            <a:extLst>
              <a:ext uri="{FF2B5EF4-FFF2-40B4-BE49-F238E27FC236}">
                <a16:creationId xmlns:a16="http://schemas.microsoft.com/office/drawing/2014/main" id="{032C4408-4A81-280A-D3E5-93C9728FD1B1}"/>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6850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850">
                <a:latin typeface="Segoe UI"/>
                <a:cs typeface="Segoe UI"/>
              </a:rPr>
              <a:t>All the demos are here!</a:t>
            </a:r>
            <a:endParaRPr lang="en-NL"/>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3/4/2025 3:10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3273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solidFill>
            <a:schemeClr val="tx1"/>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DC379111-541B-1A03-21CB-5FB19CD3721E}"/>
              </a:ext>
            </a:extLst>
          </p:cNvPr>
          <p:cNvSpPr>
            <a:spLocks noGrp="1"/>
          </p:cNvSpPr>
          <p:nvPr>
            <p:ph type="body" sz="quarter" idx="12"/>
          </p:nvPr>
        </p:nvSpPr>
        <p:spPr>
          <a:xfrm>
            <a:off x="562232" y="4653109"/>
            <a:ext cx="5577840" cy="369332"/>
          </a:xfrm>
        </p:spPr>
        <p:txBody>
          <a:bodyPr vert="horz" wrap="square" lIns="0" tIns="0" rIns="0" bIns="0" rtlCol="0" anchor="t">
            <a:spAutoFit/>
          </a:bodyPr>
          <a:lstStyle>
            <a:lvl1pPr marL="0" indent="0">
              <a:buNone/>
              <a:defRPr/>
            </a:lvl1pPr>
          </a:lstStyle>
          <a:p>
            <a:r>
              <a:rPr lang="en-US" sz="2400" dirty="0">
                <a:solidFill>
                  <a:schemeClr val="tx1"/>
                </a:solidFill>
                <a:cs typeface="Segoe UI"/>
              </a:rPr>
              <a:t>Speaker name</a:t>
            </a:r>
            <a:endParaRPr lang="en-US" sz="3200" dirty="0">
              <a:solidFill>
                <a:schemeClr val="tx1"/>
              </a:solidFill>
              <a:cs typeface="Segoe UI"/>
            </a:endParaRPr>
          </a:p>
        </p:txBody>
      </p:sp>
      <p:sp>
        <p:nvSpPr>
          <p:cNvPr id="4" name="Title 3">
            <a:extLst>
              <a:ext uri="{FF2B5EF4-FFF2-40B4-BE49-F238E27FC236}">
                <a16:creationId xmlns:a16="http://schemas.microsoft.com/office/drawing/2014/main" id="{7FA0FBD8-79D3-8C94-1843-5106EC9586FA}"/>
              </a:ext>
            </a:extLst>
          </p:cNvPr>
          <p:cNvSpPr txBox="1">
            <a:spLocks/>
          </p:cNvSpPr>
          <p:nvPr userDrawn="1"/>
        </p:nvSpPr>
        <p:spPr>
          <a:xfrm>
            <a:off x="562232" y="2347217"/>
            <a:ext cx="11302666" cy="1717393"/>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sz="4400" dirty="0">
                <a:solidFill>
                  <a:srgbClr val="FFFFFF"/>
                </a:solidFill>
                <a:cs typeface="Segoe Sans Display Semibold"/>
              </a:rPr>
              <a:t>Demo</a:t>
            </a:r>
          </a:p>
          <a:p>
            <a:endParaRPr lang="en-US" sz="4400" dirty="0">
              <a:solidFill>
                <a:srgbClr val="FFFFFF"/>
              </a:solidFill>
              <a:cs typeface="Segoe Sans Display Semibold"/>
            </a:endParaRPr>
          </a:p>
          <a:p>
            <a:r>
              <a:rPr lang="en-US" sz="3600" dirty="0">
                <a:solidFill>
                  <a:srgbClr val="FFFFFF"/>
                </a:solidFill>
                <a:latin typeface="+mn-lt"/>
                <a:cs typeface="Segoe Sans Display Semibold"/>
              </a:rPr>
              <a:t>Demo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3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2232" y="2136634"/>
            <a:ext cx="6069387" cy="1354217"/>
          </a:xfrm>
        </p:spPr>
        <p:txBody>
          <a:bodyPr/>
          <a:lstStyle/>
          <a:p>
            <a:r>
              <a:rPr lang="en-US" sz="4400" dirty="0"/>
              <a:t>Getting started with Generative AI in Azure</a:t>
            </a:r>
            <a:endParaRPr lang="en-US" sz="4400" dirty="0">
              <a:solidFill>
                <a:srgbClr val="FFFFFF"/>
              </a:solidFill>
              <a:latin typeface="+mj-lt"/>
            </a:endParaRPr>
          </a:p>
        </p:txBody>
      </p:sp>
      <p:sp>
        <p:nvSpPr>
          <p:cNvPr id="5" name="Text Placeholder 4"/>
          <p:cNvSpPr>
            <a:spLocks noGrp="1"/>
          </p:cNvSpPr>
          <p:nvPr>
            <p:ph type="body" sz="quarter" idx="12"/>
          </p:nvPr>
        </p:nvSpPr>
        <p:spPr>
          <a:xfrm>
            <a:off x="562232" y="4653109"/>
            <a:ext cx="5577840" cy="369332"/>
          </a:xfrm>
        </p:spPr>
        <p:txBody>
          <a:bodyPr vert="horz" wrap="square" lIns="0" tIns="0" rIns="0" bIns="0" rtlCol="0" anchor="t">
            <a:spAutoFit/>
          </a:bodyPr>
          <a:lstStyle/>
          <a:p>
            <a:r>
              <a:rPr lang="en-US" sz="2400" dirty="0">
                <a:cs typeface="Segoe UI"/>
              </a:rPr>
              <a:t>Speaker name</a:t>
            </a:r>
            <a:endParaRPr lang="en-US" sz="3200" dirty="0">
              <a:cs typeface="Segoe UI"/>
            </a:endParaRPr>
          </a:p>
        </p:txBody>
      </p:sp>
      <p:pic>
        <p:nvPicPr>
          <p:cNvPr id="3" name="Picture 2" descr="A logo with a city in the background">
            <a:extLst>
              <a:ext uri="{FF2B5EF4-FFF2-40B4-BE49-F238E27FC236}">
                <a16:creationId xmlns:a16="http://schemas.microsoft.com/office/drawing/2014/main" id="{E4FCC983-9407-3F0F-4B9C-5507EF412432}"/>
              </a:ext>
            </a:extLst>
          </p:cNvPr>
          <p:cNvPicPr>
            <a:picLocks noChangeAspect="1"/>
          </p:cNvPicPr>
          <p:nvPr/>
        </p:nvPicPr>
        <p:blipFill>
          <a:blip r:embed="rId3"/>
          <a:stretch>
            <a:fillRect/>
          </a:stretch>
        </p:blipFill>
        <p:spPr>
          <a:xfrm>
            <a:off x="4637158" y="635064"/>
            <a:ext cx="8780414" cy="4943927"/>
          </a:xfrm>
          <a:prstGeom prst="rect">
            <a:avLst/>
          </a:prstGeom>
        </p:spPr>
      </p:pic>
    </p:spTree>
    <p:extLst>
      <p:ext uri="{BB962C8B-B14F-4D97-AF65-F5344CB8AC3E}">
        <p14:creationId xmlns:p14="http://schemas.microsoft.com/office/powerpoint/2010/main" val="15516801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813447"/>
            <a:ext cx="4346615" cy="1231106"/>
          </a:xfrm>
        </p:spPr>
        <p:txBody>
          <a:bodyPr/>
          <a:lstStyle/>
          <a:p>
            <a:r>
              <a:rPr lang="en-US" dirty="0">
                <a:latin typeface="+mj-lt"/>
              </a:rPr>
              <a:t>Getting Started with AI Agents</a:t>
            </a:r>
          </a:p>
        </p:txBody>
      </p:sp>
      <p:pic>
        <p:nvPicPr>
          <p:cNvPr id="2" name="Picture 1">
            <a:extLst>
              <a:ext uri="{FF2B5EF4-FFF2-40B4-BE49-F238E27FC236}">
                <a16:creationId xmlns:a16="http://schemas.microsoft.com/office/drawing/2014/main" id="{4C31CEC2-27F7-4CF0-7818-1B640CAF9AF0}"/>
              </a:ext>
            </a:extLst>
          </p:cNvPr>
          <p:cNvPicPr>
            <a:picLocks noChangeAspect="1"/>
          </p:cNvPicPr>
          <p:nvPr/>
        </p:nvPicPr>
        <p:blipFill>
          <a:blip r:embed="rId3"/>
          <a:srcRect/>
          <a:stretch/>
        </p:blipFill>
        <p:spPr>
          <a:xfrm>
            <a:off x="6049407" y="2569084"/>
            <a:ext cx="1719832" cy="1719832"/>
          </a:xfrm>
          <a:prstGeom prst="ellipse">
            <a:avLst/>
          </a:prstGeom>
          <a:effectLst>
            <a:outerShdw blurRad="63500" dist="63500" dir="2700000" algn="ctr" rotWithShape="0">
              <a:srgbClr val="000000">
                <a:alpha val="50000"/>
              </a:srgbClr>
            </a:outerShdw>
          </a:effectLst>
        </p:spPr>
      </p:pic>
      <p:grpSp>
        <p:nvGrpSpPr>
          <p:cNvPr id="3" name="Group 2">
            <a:extLst>
              <a:ext uri="{FF2B5EF4-FFF2-40B4-BE49-F238E27FC236}">
                <a16:creationId xmlns:a16="http://schemas.microsoft.com/office/drawing/2014/main" id="{EA8B48EF-E537-0EB3-0803-48F61A960191}"/>
              </a:ext>
            </a:extLst>
          </p:cNvPr>
          <p:cNvGrpSpPr/>
          <p:nvPr/>
        </p:nvGrpSpPr>
        <p:grpSpPr>
          <a:xfrm>
            <a:off x="8193031" y="2942658"/>
            <a:ext cx="3179819" cy="972685"/>
            <a:chOff x="7837488" y="636335"/>
            <a:chExt cx="5380017" cy="972685"/>
          </a:xfrm>
        </p:grpSpPr>
        <p:sp>
          <p:nvSpPr>
            <p:cNvPr id="6" name="TextBox 5">
              <a:extLst>
                <a:ext uri="{FF2B5EF4-FFF2-40B4-BE49-F238E27FC236}">
                  <a16:creationId xmlns:a16="http://schemas.microsoft.com/office/drawing/2014/main" id="{E9C881DB-6418-0338-47DD-CD829A561492}"/>
                </a:ext>
              </a:extLst>
            </p:cNvPr>
            <p:cNvSpPr txBox="1"/>
            <p:nvPr/>
          </p:nvSpPr>
          <p:spPr>
            <a:xfrm>
              <a:off x="7837488" y="636335"/>
              <a:ext cx="3299274"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dirty="0">
                  <a:solidFill>
                    <a:srgbClr val="D6522B"/>
                  </a:solidFill>
                </a:rPr>
                <a:t>Name</a:t>
              </a:r>
              <a:endParaRPr lang="en-US" dirty="0">
                <a:solidFill>
                  <a:srgbClr val="D6522B"/>
                </a:solidFill>
                <a:ea typeface="+mn-ea"/>
                <a:cs typeface="+mn-cs"/>
              </a:endParaRPr>
            </a:p>
          </p:txBody>
        </p:sp>
        <p:sp>
          <p:nvSpPr>
            <p:cNvPr id="7" name="TextBox 6">
              <a:extLst>
                <a:ext uri="{FF2B5EF4-FFF2-40B4-BE49-F238E27FC236}">
                  <a16:creationId xmlns:a16="http://schemas.microsoft.com/office/drawing/2014/main" id="{40E6A4B9-6906-ED08-53B1-6798968970D3}"/>
                </a:ext>
              </a:extLst>
            </p:cNvPr>
            <p:cNvSpPr txBox="1"/>
            <p:nvPr/>
          </p:nvSpPr>
          <p:spPr>
            <a:xfrm>
              <a:off x="7837488" y="1116577"/>
              <a:ext cx="5380017"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lang="en-US" sz="1800" dirty="0">
                  <a:gradFill>
                    <a:gsLst>
                      <a:gs pos="6993">
                        <a:schemeClr val="tx1"/>
                      </a:gs>
                      <a:gs pos="20280">
                        <a:schemeClr val="tx1"/>
                      </a:gs>
                    </a:gsLst>
                    <a:lin ang="0" scaled="0"/>
                  </a:gradFill>
                  <a:latin typeface="Segoe UI Semibold"/>
                </a:rPr>
                <a:t>Job title</a:t>
              </a:r>
              <a:br>
                <a:rPr kumimoji="0" lang="en-US" sz="1800" b="0" i="0" u="none" strike="noStrike" kern="1200" cap="none" spc="0" normalizeH="0" noProof="0" dirty="0">
                  <a:ln>
                    <a:noFill/>
                  </a:ln>
                  <a:gradFill>
                    <a:gsLst>
                      <a:gs pos="6993">
                        <a:schemeClr val="tx1"/>
                      </a:gs>
                      <a:gs pos="20280">
                        <a:schemeClr val="tx1"/>
                      </a:gs>
                    </a:gsLst>
                    <a:lin ang="0" scaled="0"/>
                  </a:gradFill>
                  <a:effectLst/>
                  <a:uLnTx/>
                  <a:uFillTx/>
                  <a:latin typeface="Segoe UI Semibold"/>
                  <a:ea typeface="+mn-ea"/>
                  <a:cs typeface="+mn-cs"/>
                </a:rPr>
              </a:br>
              <a:r>
                <a:rPr kumimoji="0" lang="en-US" sz="1400" b="0" i="0" u="none" strike="noStrike" kern="1200" cap="none" spc="0" normalizeH="0" noProof="0" dirty="0">
                  <a:ln>
                    <a:noFill/>
                  </a:ln>
                  <a:solidFill>
                    <a:srgbClr val="D6522B"/>
                  </a:solidFill>
                  <a:effectLst/>
                  <a:uLnTx/>
                  <a:uFillTx/>
                  <a:latin typeface="Segoe UI Semibold"/>
                  <a:ea typeface="+mn-ea"/>
                  <a:cs typeface="+mn-cs"/>
                </a:rPr>
                <a:t>Company</a:t>
              </a:r>
              <a:endParaRPr kumimoji="0" lang="en-US" sz="1800" b="0" i="0" u="none" strike="noStrike" kern="1200" cap="none" spc="0" normalizeH="0" baseline="0" noProof="0" dirty="0">
                <a:ln>
                  <a:noFill/>
                </a:ln>
                <a:solidFill>
                  <a:srgbClr val="D6522B"/>
                </a:solidFill>
                <a:effectLst/>
                <a:uLnTx/>
                <a:uFillTx/>
                <a:latin typeface="Segoe UI Semibold"/>
                <a:ea typeface="+mn-ea"/>
                <a:cs typeface="+mn-cs"/>
              </a:endParaRPr>
            </a:p>
          </p:txBody>
        </p:sp>
      </p:grpSp>
      <p:sp>
        <p:nvSpPr>
          <p:cNvPr id="5" name="Title 1">
            <a:extLst>
              <a:ext uri="{FF2B5EF4-FFF2-40B4-BE49-F238E27FC236}">
                <a16:creationId xmlns:a16="http://schemas.microsoft.com/office/drawing/2014/main" id="{689B6455-F34C-DC70-708E-A9DD9933DBFB}"/>
              </a:ext>
            </a:extLst>
          </p:cNvPr>
          <p:cNvSpPr txBox="1">
            <a:spLocks/>
          </p:cNvSpPr>
          <p:nvPr/>
        </p:nvSpPr>
        <p:spPr>
          <a:xfrm>
            <a:off x="587375" y="457200"/>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cs typeface="Segoe UI"/>
              </a:rPr>
              <a:t>The foundation of Generative AI in Azure</a:t>
            </a:r>
            <a:endParaRPr lang="en-US"/>
          </a:p>
        </p:txBody>
      </p:sp>
    </p:spTree>
    <p:extLst>
      <p:ext uri="{BB962C8B-B14F-4D97-AF65-F5344CB8AC3E}">
        <p14:creationId xmlns:p14="http://schemas.microsoft.com/office/powerpoint/2010/main" val="2484095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nodeType="withEffect">
                                  <p:stCondLst>
                                    <p:cond delay="0"/>
                                  </p:stCondLst>
                                  <p:childTnLst>
                                    <p:animMotion origin="layout" path="M 3.33333E-6 0.03889 L 3.33333E-6 0 " pathEditMode="relative" rAng="0" ptsTypes="AA">
                                      <p:cBhvr>
                                        <p:cTn id="9" dur="500" fill="hold"/>
                                        <p:tgtEl>
                                          <p:spTgt spid="2"/>
                                        </p:tgtEl>
                                        <p:attrNameLst>
                                          <p:attrName>ppt_x</p:attrName>
                                          <p:attrName>ppt_y</p:attrName>
                                        </p:attrNameLst>
                                      </p:cBhvr>
                                      <p:rCtr x="0" y="-194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nodeType="withEffect">
                                  <p:stCondLst>
                                    <p:cond delay="0"/>
                                  </p:stCondLst>
                                  <p:childTnLst>
                                    <p:animMotion origin="layout" path="M -0.01718 -0.00023 L -3.75E-6 0 " pathEditMode="relative" rAng="0" ptsTypes="AA">
                                      <p:cBhvr>
                                        <p:cTn id="14" dur="500" fill="hold"/>
                                        <p:tgtEl>
                                          <p:spTgt spid="3"/>
                                        </p:tgtEl>
                                        <p:attrNameLst>
                                          <p:attrName>ppt_x</p:attrName>
                                          <p:attrName>ppt_y</p:attrName>
                                        </p:attrNameLst>
                                      </p:cBhvr>
                                      <p:rCtr x="859" y="0"/>
                                    </p:animMotion>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200"/>
                                  </p:stCondLst>
                                  <p:childTnLst>
                                    <p:animMotion origin="layout" path="M 0 -4.44444E-6 L 0 0.03542 " pathEditMode="relative" rAng="0" ptsTypes="AA">
                                      <p:cBhvr>
                                        <p:cTn id="1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bot hand touching a finger">
            <a:extLst>
              <a:ext uri="{FF2B5EF4-FFF2-40B4-BE49-F238E27FC236}">
                <a16:creationId xmlns:a16="http://schemas.microsoft.com/office/drawing/2014/main" id="{087422DB-4BF4-0FE3-CE13-7CD25B59C473}"/>
              </a:ext>
            </a:extLst>
          </p:cNvPr>
          <p:cNvPicPr>
            <a:picLocks noChangeAspect="1"/>
          </p:cNvPicPr>
          <p:nvPr/>
        </p:nvPicPr>
        <p:blipFill>
          <a:blip r:embed="rId3"/>
          <a:stretch>
            <a:fillRect/>
          </a:stretch>
        </p:blipFill>
        <p:spPr>
          <a:xfrm>
            <a:off x="-1" y="0"/>
            <a:ext cx="12576275" cy="6858000"/>
          </a:xfrm>
          <a:prstGeom prst="rect">
            <a:avLst/>
          </a:prstGeom>
        </p:spPr>
      </p:pic>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dirty="0">
                <a:solidFill>
                  <a:schemeClr val="bg1"/>
                </a:solidFill>
              </a:rPr>
              <a:t>THANK YOU SPONSORS</a:t>
            </a:r>
          </a:p>
        </p:txBody>
      </p:sp>
    </p:spTree>
    <p:extLst>
      <p:ext uri="{BB962C8B-B14F-4D97-AF65-F5344CB8AC3E}">
        <p14:creationId xmlns:p14="http://schemas.microsoft.com/office/powerpoint/2010/main" val="6339604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0289D-06D9-4544-1444-89553E280483}"/>
            </a:ext>
          </a:extLst>
        </p:cNvPr>
        <p:cNvGrpSpPr/>
        <p:nvPr/>
      </p:nvGrpSpPr>
      <p:grpSpPr>
        <a:xfrm>
          <a:off x="0" y="0"/>
          <a:ext cx="0" cy="0"/>
          <a:chOff x="0" y="0"/>
          <a:chExt cx="0" cy="0"/>
        </a:xfrm>
      </p:grpSpPr>
      <p:sp>
        <p:nvSpPr>
          <p:cNvPr id="2" name="Rounded Rectangle 2">
            <a:extLst>
              <a:ext uri="{FF2B5EF4-FFF2-40B4-BE49-F238E27FC236}">
                <a16:creationId xmlns:a16="http://schemas.microsoft.com/office/drawing/2014/main" id="{05DE6EE5-DCB6-89DC-8EF1-E990EFCF100F}"/>
              </a:ext>
              <a:ext uri="{C183D7F6-B498-43B3-948B-1728B52AA6E4}">
                <adec:decorative xmlns:adec="http://schemas.microsoft.com/office/drawing/2017/decorative" val="1"/>
              </a:ext>
            </a:extLst>
          </p:cNvPr>
          <p:cNvSpPr/>
          <p:nvPr/>
        </p:nvSpPr>
        <p:spPr bwMode="auto">
          <a:xfrm>
            <a:off x="0"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F3BF307C-7996-29DA-1D02-4224502E2D36}"/>
              </a:ext>
              <a:ext uri="{C183D7F6-B498-43B3-948B-1728B52AA6E4}">
                <adec:decorative xmlns:adec="http://schemas.microsoft.com/office/drawing/2017/decorative" val="1"/>
              </a:ext>
            </a:extLst>
          </p:cNvPr>
          <p:cNvSpPr/>
          <p:nvPr/>
        </p:nvSpPr>
        <p:spPr bwMode="auto">
          <a:xfrm flipH="1">
            <a:off x="0" y="-13548"/>
            <a:ext cx="12188952" cy="6858000"/>
          </a:xfrm>
          <a:prstGeom prst="rect">
            <a:avLst/>
          </a:prstGeom>
          <a:gradFill flip="none" rotWithShape="1">
            <a:gsLst>
              <a:gs pos="63976">
                <a:srgbClr val="091F2C"/>
              </a:gs>
              <a:gs pos="100000">
                <a:srgbClr val="091F2C">
                  <a:alpha val="29691"/>
                </a:srgbClr>
              </a:gs>
              <a:gs pos="21000">
                <a:srgbClr val="091F2C"/>
              </a:gs>
              <a:gs pos="0">
                <a:srgbClr val="091F2C">
                  <a:alpha val="59180"/>
                </a:srgbClr>
              </a:gs>
            </a:gsLst>
            <a:path path="circle">
              <a:fillToRect l="100000" b="100000"/>
            </a:path>
            <a:tileRect t="-100000" r="-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 name="Title 1">
            <a:extLst>
              <a:ext uri="{FF2B5EF4-FFF2-40B4-BE49-F238E27FC236}">
                <a16:creationId xmlns:a16="http://schemas.microsoft.com/office/drawing/2014/main" id="{003D4DE1-4F0C-50E7-6F24-78A61F3E7259}"/>
              </a:ext>
            </a:extLst>
          </p:cNvPr>
          <p:cNvSpPr txBox="1">
            <a:spLocks noGrp="1"/>
          </p:cNvSpPr>
          <p:nvPr>
            <p:ph type="title" idx="4294967295"/>
          </p:nvPr>
        </p:nvSpPr>
        <p:spPr>
          <a:xfrm>
            <a:off x="-3175" y="3000375"/>
            <a:ext cx="12195175" cy="7381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defRPr/>
            </a:pPr>
            <a:r>
              <a:rPr lang="en-US" sz="4800" b="1" dirty="0">
                <a:solidFill>
                  <a:srgbClr val="FFFFFF"/>
                </a:solidFill>
                <a:latin typeface="Segoe UI Variable Display Semibold" pitchFamily="2" charset="0"/>
              </a:rPr>
              <a:t>Every app </a:t>
            </a:r>
            <a:r>
              <a:rPr lang="en-US" sz="4800" b="1" dirty="0">
                <a:solidFill>
                  <a:srgbClr val="8CADC6"/>
                </a:solidFill>
                <a:latin typeface="Segoe UI Semibold"/>
                <a:cs typeface="Segoe UI Semibold"/>
              </a:rPr>
              <a:t>will be reinvented with AI</a:t>
            </a:r>
            <a:endParaRPr lang="en-CA" sz="4800" b="1" dirty="0">
              <a:solidFill>
                <a:srgbClr val="8CADC6"/>
              </a:solidFill>
              <a:latin typeface="Segoe UI Semibold"/>
              <a:cs typeface="Segoe UI Semibold"/>
            </a:endParaRPr>
          </a:p>
        </p:txBody>
      </p:sp>
    </p:spTree>
    <p:extLst>
      <p:ext uri="{BB962C8B-B14F-4D97-AF65-F5344CB8AC3E}">
        <p14:creationId xmlns:p14="http://schemas.microsoft.com/office/powerpoint/2010/main" val="141682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500"/>
                                  </p:stCondLst>
                                  <p:childTnLst>
                                    <p:animMotion origin="layout" path="M 2.08333E-7 -3.7037E-6 L 2.08333E-7 0.01968 " pathEditMode="relative" rAng="0" ptsTypes="AA">
                                      <p:cBhvr>
                                        <p:cTn id="9"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CAF99-81F4-A8A4-522D-89C250B617E7}"/>
            </a:ext>
          </a:extLst>
        </p:cNvPr>
        <p:cNvGrpSpPr/>
        <p:nvPr/>
      </p:nvGrpSpPr>
      <p:grpSpPr>
        <a:xfrm>
          <a:off x="0" y="0"/>
          <a:ext cx="0" cy="0"/>
          <a:chOff x="0" y="0"/>
          <a:chExt cx="0" cy="0"/>
        </a:xfrm>
      </p:grpSpPr>
      <p:sp>
        <p:nvSpPr>
          <p:cNvPr id="6" name="Text Placeholder 4">
            <a:extLst>
              <a:ext uri="{FF2B5EF4-FFF2-40B4-BE49-F238E27FC236}">
                <a16:creationId xmlns:a16="http://schemas.microsoft.com/office/drawing/2014/main" id="{9102621F-7F3A-361C-26C6-C477B67AF81D}"/>
              </a:ext>
            </a:extLst>
          </p:cNvPr>
          <p:cNvSpPr txBox="1">
            <a:spLocks/>
          </p:cNvSpPr>
          <p:nvPr/>
        </p:nvSpPr>
        <p:spPr>
          <a:xfrm>
            <a:off x="562232" y="4653109"/>
            <a:ext cx="5577840"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cs typeface="Segoe UI"/>
              </a:rPr>
              <a:t>Speaker name</a:t>
            </a:r>
            <a:endParaRPr lang="en-US" sz="3200" dirty="0">
              <a:cs typeface="Segoe UI"/>
            </a:endParaRPr>
          </a:p>
        </p:txBody>
      </p:sp>
      <p:sp>
        <p:nvSpPr>
          <p:cNvPr id="7" name="Title 3">
            <a:extLst>
              <a:ext uri="{FF2B5EF4-FFF2-40B4-BE49-F238E27FC236}">
                <a16:creationId xmlns:a16="http://schemas.microsoft.com/office/drawing/2014/main" id="{6747E2EE-39D4-F880-FD45-D738E0361170}"/>
              </a:ext>
            </a:extLst>
          </p:cNvPr>
          <p:cNvSpPr txBox="1">
            <a:spLocks/>
          </p:cNvSpPr>
          <p:nvPr/>
        </p:nvSpPr>
        <p:spPr>
          <a:xfrm>
            <a:off x="562232" y="2347217"/>
            <a:ext cx="11302666" cy="1717393"/>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sz="4400" dirty="0">
                <a:solidFill>
                  <a:srgbClr val="FFFFFF"/>
                </a:solidFill>
                <a:cs typeface="Segoe Sans Display Semibold"/>
              </a:rPr>
              <a:t>Demo</a:t>
            </a:r>
          </a:p>
          <a:p>
            <a:endParaRPr lang="en-US" sz="4400" dirty="0">
              <a:solidFill>
                <a:srgbClr val="FFFFFF"/>
              </a:solidFill>
              <a:cs typeface="Segoe Sans Display Semibold"/>
            </a:endParaRPr>
          </a:p>
          <a:p>
            <a:r>
              <a:rPr lang="en-US" sz="3600" dirty="0">
                <a:solidFill>
                  <a:srgbClr val="FFFFFF"/>
                </a:solidFill>
                <a:latin typeface="+mn-lt"/>
                <a:cs typeface="Segoe Sans Display Semibold"/>
              </a:rPr>
              <a:t>Assistant API</a:t>
            </a:r>
          </a:p>
        </p:txBody>
      </p:sp>
    </p:spTree>
    <p:extLst>
      <p:ext uri="{BB962C8B-B14F-4D97-AF65-F5344CB8AC3E}">
        <p14:creationId xmlns:p14="http://schemas.microsoft.com/office/powerpoint/2010/main" val="424178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E478773-3F67-7B13-3403-99F90EDEB416}"/>
            </a:ext>
          </a:extLst>
        </p:cNvPr>
        <p:cNvGrpSpPr/>
        <p:nvPr/>
      </p:nvGrpSpPr>
      <p:grpSpPr>
        <a:xfrm>
          <a:off x="0" y="0"/>
          <a:ext cx="0" cy="0"/>
          <a:chOff x="0" y="0"/>
          <a:chExt cx="0" cy="0"/>
        </a:xfrm>
      </p:grpSpPr>
      <p:pic>
        <p:nvPicPr>
          <p:cNvPr id="5" name="assistant-playground">
            <a:hlinkClick r:id="" action="ppaction://media"/>
            <a:extLst>
              <a:ext uri="{FF2B5EF4-FFF2-40B4-BE49-F238E27FC236}">
                <a16:creationId xmlns:a16="http://schemas.microsoft.com/office/drawing/2014/main" id="{56D12327-B27B-F8E6-6933-410DCA3850D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514648"/>
            <a:ext cx="10363200" cy="5829300"/>
          </a:xfrm>
          <a:prstGeom prst="roundRect">
            <a:avLst>
              <a:gd name="adj" fmla="val 1939"/>
            </a:avLst>
          </a:prstGeom>
          <a:ln>
            <a:noFill/>
          </a:ln>
          <a:effectLst>
            <a:innerShdw blurRad="114300" dist="50800">
              <a:srgbClr val="000000">
                <a:alpha val="0"/>
              </a:srgbClr>
            </a:innerShdw>
          </a:effectLst>
        </p:spPr>
      </p:pic>
      <p:sp>
        <p:nvSpPr>
          <p:cNvPr id="2" name="Title 1">
            <a:extLst>
              <a:ext uri="{FF2B5EF4-FFF2-40B4-BE49-F238E27FC236}">
                <a16:creationId xmlns:a16="http://schemas.microsoft.com/office/drawing/2014/main" id="{52F6D2E9-DAE7-437B-9349-2520B0EDB83B}"/>
              </a:ext>
            </a:extLst>
          </p:cNvPr>
          <p:cNvSpPr txBox="1">
            <a:spLocks noGrp="1"/>
          </p:cNvSpPr>
          <p:nvPr>
            <p:ph type="title" idx="4294967295"/>
          </p:nvPr>
        </p:nvSpPr>
        <p:spPr>
          <a:xfrm>
            <a:off x="5527062" y="3275111"/>
            <a:ext cx="1137876" cy="30777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a:ln>
                  <a:noFill/>
                </a:ln>
                <a:solidFill>
                  <a:schemeClr val="tx1"/>
                </a:solidFill>
                <a:effectLst/>
                <a:uLnTx/>
                <a:uFillTx/>
                <a:latin typeface="+mn-lt"/>
                <a:ea typeface="+mn-ea"/>
                <a:cs typeface="+mn-cs"/>
              </a:rPr>
              <a:t>Let’s build</a:t>
            </a:r>
          </a:p>
        </p:txBody>
      </p:sp>
    </p:spTree>
    <p:extLst>
      <p:ext uri="{BB962C8B-B14F-4D97-AF65-F5344CB8AC3E}">
        <p14:creationId xmlns:p14="http://schemas.microsoft.com/office/powerpoint/2010/main" val="1452983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AEA9A-CA73-D467-D80E-13DDD9750065}"/>
            </a:ext>
          </a:extLst>
        </p:cNvPr>
        <p:cNvGrpSpPr/>
        <p:nvPr/>
      </p:nvGrpSpPr>
      <p:grpSpPr>
        <a:xfrm>
          <a:off x="0" y="0"/>
          <a:ext cx="0" cy="0"/>
          <a:chOff x="0" y="0"/>
          <a:chExt cx="0" cy="0"/>
        </a:xfrm>
      </p:grpSpPr>
      <p:pic>
        <p:nvPicPr>
          <p:cNvPr id="6" name="Picture 5" descr="A robot hand touching a finger">
            <a:extLst>
              <a:ext uri="{FF2B5EF4-FFF2-40B4-BE49-F238E27FC236}">
                <a16:creationId xmlns:a16="http://schemas.microsoft.com/office/drawing/2014/main" id="{54A498CA-5BE8-1DE0-0B61-91D612652ED0}"/>
              </a:ext>
            </a:extLst>
          </p:cNvPr>
          <p:cNvPicPr>
            <a:picLocks noChangeAspect="1"/>
          </p:cNvPicPr>
          <p:nvPr/>
        </p:nvPicPr>
        <p:blipFill>
          <a:blip r:embed="rId3"/>
          <a:stretch>
            <a:fillRect/>
          </a:stretch>
        </p:blipFill>
        <p:spPr>
          <a:xfrm>
            <a:off x="-1" y="0"/>
            <a:ext cx="12576275" cy="6858000"/>
          </a:xfrm>
          <a:prstGeom prst="rect">
            <a:avLst/>
          </a:prstGeom>
        </p:spPr>
      </p:pic>
      <p:sp>
        <p:nvSpPr>
          <p:cNvPr id="7" name="TextBox 6">
            <a:extLst>
              <a:ext uri="{FF2B5EF4-FFF2-40B4-BE49-F238E27FC236}">
                <a16:creationId xmlns:a16="http://schemas.microsoft.com/office/drawing/2014/main" id="{C71D2133-A5C2-BC32-8F3A-0F74118E1273}"/>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dirty="0">
                <a:solidFill>
                  <a:schemeClr val="bg1"/>
                </a:solidFill>
              </a:rPr>
              <a:t>THANK YOU SPONSORS</a:t>
            </a:r>
          </a:p>
        </p:txBody>
      </p:sp>
    </p:spTree>
    <p:extLst>
      <p:ext uri="{BB962C8B-B14F-4D97-AF65-F5344CB8AC3E}">
        <p14:creationId xmlns:p14="http://schemas.microsoft.com/office/powerpoint/2010/main" val="4829507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DBEA0E9-196F-8868-C146-D6976AEF4A16}"/>
              </a:ext>
              <a:ext uri="{C183D7F6-B498-43B3-948B-1728B52AA6E4}">
                <adec:decorative xmlns:adec="http://schemas.microsoft.com/office/drawing/2017/decorative" val="1"/>
              </a:ext>
            </a:extLst>
          </p:cNvPr>
          <p:cNvGrpSpPr/>
          <p:nvPr/>
        </p:nvGrpSpPr>
        <p:grpSpPr>
          <a:xfrm>
            <a:off x="0" y="2175584"/>
            <a:ext cx="12192001" cy="4682416"/>
            <a:chOff x="-1" y="2175584"/>
            <a:chExt cx="12192001" cy="4682416"/>
          </a:xfrm>
        </p:grpSpPr>
        <p:sp>
          <p:nvSpPr>
            <p:cNvPr id="7" name="Rounded Rectangle 3" descr="Dark Pattern: Plus dots">
              <a:extLst>
                <a:ext uri="{FF2B5EF4-FFF2-40B4-BE49-F238E27FC236}">
                  <a16:creationId xmlns:a16="http://schemas.microsoft.com/office/drawing/2014/main" id="{A0E7F714-DE13-934E-63DF-8A813762D2D7}"/>
                </a:ext>
              </a:extLst>
            </p:cNvPr>
            <p:cNvSpPr/>
            <p:nvPr/>
          </p:nvSpPr>
          <p:spPr bwMode="auto">
            <a:xfrm rot="10800000">
              <a:off x="-1" y="4724399"/>
              <a:ext cx="12192000" cy="2133600"/>
            </a:xfrm>
            <a:prstGeom prst="rect">
              <a:avLst/>
            </a:prstGeom>
            <a:blipFill dpi="0" rotWithShape="1">
              <a:blip r:embed="rId3">
                <a:alphaModFix amt="20000"/>
                <a:lum bright="-59000"/>
                <a:extLst>
                  <a:ext uri="{96DAC541-7B7A-43D3-8B79-37D633B846F1}">
                    <asvg:svgBlip xmlns:asvg="http://schemas.microsoft.com/office/drawing/2016/SVG/main" r:embed="rId4"/>
                  </a:ext>
                </a:extLst>
              </a:blip>
              <a:srcRect/>
              <a:tile tx="0" ty="0" sx="100000" sy="100000" flip="none" algn="tl"/>
            </a:bli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C2DFEC8-B983-2FBE-A51B-C353E2D5AFBE}"/>
                </a:ext>
              </a:extLst>
            </p:cNvPr>
            <p:cNvSpPr/>
            <p:nvPr/>
          </p:nvSpPr>
          <p:spPr bwMode="auto">
            <a:xfrm>
              <a:off x="0" y="2175584"/>
              <a:ext cx="12192000" cy="4682416"/>
            </a:xfrm>
            <a:prstGeom prst="rect">
              <a:avLst/>
            </a:prstGeom>
            <a:gradFill>
              <a:gsLst>
                <a:gs pos="100000">
                  <a:srgbClr val="091F2C">
                    <a:alpha val="2000"/>
                  </a:srgbClr>
                </a:gs>
                <a:gs pos="37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grpSp>
      <p:sp>
        <p:nvSpPr>
          <p:cNvPr id="3" name="Rectangle: Rounded Corners 6">
            <a:extLst>
              <a:ext uri="{FF2B5EF4-FFF2-40B4-BE49-F238E27FC236}">
                <a16:creationId xmlns:a16="http://schemas.microsoft.com/office/drawing/2014/main" id="{5BB0516A-FF54-265F-E0E6-F7650CAF8329}"/>
              </a:ext>
              <a:ext uri="{C183D7F6-B498-43B3-948B-1728B52AA6E4}">
                <adec:decorative xmlns:adec="http://schemas.microsoft.com/office/drawing/2017/decorative" val="0"/>
              </a:ext>
            </a:extLst>
          </p:cNvPr>
          <p:cNvSpPr txBox="1">
            <a:spLocks/>
          </p:cNvSpPr>
          <p:nvPr/>
        </p:nvSpPr>
        <p:spPr bwMode="auto">
          <a:xfrm>
            <a:off x="4701615" y="3049542"/>
            <a:ext cx="2788771" cy="758917"/>
          </a:xfrm>
          <a:prstGeom prst="roundRect">
            <a:avLst>
              <a:gd name="adj" fmla="val 50000"/>
            </a:avLst>
          </a:prstGeom>
          <a:solidFill>
            <a:srgbClr val="D6522B"/>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400" fontAlgn="base">
              <a:spcAft>
                <a:spcPct val="0"/>
              </a:spcAft>
              <a:defRPr/>
            </a:pPr>
            <a:r>
              <a:rPr lang="en-US" sz="3200" b="1" spc="0" dirty="0">
                <a:gradFill>
                  <a:gsLst>
                    <a:gs pos="53147">
                      <a:srgbClr val="FFFFFF"/>
                    </a:gs>
                    <a:gs pos="28000">
                      <a:srgbClr val="FFFFFF"/>
                    </a:gs>
                  </a:gsLst>
                  <a:path path="circle">
                    <a:fillToRect l="100000" b="100000"/>
                  </a:path>
                </a:gradFill>
                <a:latin typeface="+mn-lt"/>
                <a:sym typeface="Rubik Light"/>
              </a:rPr>
              <a:t>Thank you</a:t>
            </a:r>
          </a:p>
        </p:txBody>
      </p:sp>
    </p:spTree>
    <p:extLst>
      <p:ext uri="{BB962C8B-B14F-4D97-AF65-F5344CB8AC3E}">
        <p14:creationId xmlns:p14="http://schemas.microsoft.com/office/powerpoint/2010/main" val="928985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4b8daba7-7726-4c34-9cdd-54c5aec2096d" xsi:nil="true"/>
    <lcf76f155ced4ddcb4097134ff3c332f xmlns="a8a70cf7-9110-44f4-b9e3-de58eb84488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67CF1B8D6F50428EE4DA41D7F2374F" ma:contentTypeVersion="15" ma:contentTypeDescription="Create a new document." ma:contentTypeScope="" ma:versionID="b249d0085bcd3af91bb9a1eafde62494">
  <xsd:schema xmlns:xsd="http://www.w3.org/2001/XMLSchema" xmlns:xs="http://www.w3.org/2001/XMLSchema" xmlns:p="http://schemas.microsoft.com/office/2006/metadata/properties" xmlns:ns1="http://schemas.microsoft.com/sharepoint/v3" xmlns:ns2="a8a70cf7-9110-44f4-b9e3-de58eb84488c" xmlns:ns3="4b8daba7-7726-4c34-9cdd-54c5aec2096d" targetNamespace="http://schemas.microsoft.com/office/2006/metadata/properties" ma:root="true" ma:fieldsID="07c53e8c77be45ca2756054bf3b8e23c" ns1:_="" ns2:_="" ns3:_="">
    <xsd:import namespace="http://schemas.microsoft.com/sharepoint/v3"/>
    <xsd:import namespace="a8a70cf7-9110-44f4-b9e3-de58eb84488c"/>
    <xsd:import namespace="4b8daba7-7726-4c34-9cdd-54c5aec2096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70cf7-9110-44f4-b9e3-de58eb8448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BillingMetadata" ma:index="2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8daba7-7726-4c34-9cdd-54c5aec2096d"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db52f137-1474-4a54-a261-1f4192444281}" ma:internalName="TaxCatchAll" ma:showField="CatchAllData" ma:web="4b8daba7-7726-4c34-9cdd-54c5aec20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sharepoint/v3"/>
    <ds:schemaRef ds:uri="http://purl.org/dc/term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4b8daba7-7726-4c34-9cdd-54c5aec2096d"/>
    <ds:schemaRef ds:uri="a8a70cf7-9110-44f4-b9e3-de58eb84488c"/>
    <ds:schemaRef ds:uri="http://www.w3.org/XML/1998/namespace"/>
  </ds:schemaRefs>
</ds:datastoreItem>
</file>

<file path=customXml/itemProps3.xml><?xml version="1.0" encoding="utf-8"?>
<ds:datastoreItem xmlns:ds="http://schemas.openxmlformats.org/officeDocument/2006/customXml" ds:itemID="{8C62966C-D5BB-4F6F-A187-118ABF7816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8a70cf7-9110-44f4-b9e3-de58eb84488c"/>
    <ds:schemaRef ds:uri="4b8daba7-7726-4c34-9cdd-54c5aec20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2387</TotalTime>
  <Words>517</Words>
  <Application>Microsoft Office PowerPoint</Application>
  <PresentationFormat>Widescreen</PresentationFormat>
  <Paragraphs>51</Paragraphs>
  <Slides>8</Slides>
  <Notes>8</Notes>
  <HiddenSlides>1</HiddenSlides>
  <MMClips>1</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Microsoft AI Tour 16:9 Template Dark</vt:lpstr>
      <vt:lpstr>Getting started with Generative AI in Azure</vt:lpstr>
      <vt:lpstr>Getting Started with AI Agents</vt:lpstr>
      <vt:lpstr>PowerPoint Presentation</vt:lpstr>
      <vt:lpstr>Every app will be reinvented with AI</vt:lpstr>
      <vt:lpstr>PowerPoint Presentation</vt:lpstr>
      <vt:lpstr>Let’s build</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Henk Boelman</dc:creator>
  <cp:keywords>Microsoft AI Tour</cp:keywords>
  <dc:description/>
  <cp:lastModifiedBy>Ruben Toribio</cp:lastModifiedBy>
  <cp:revision>17</cp:revision>
  <cp:lastPrinted>2023-02-15T20:48:24Z</cp:lastPrinted>
  <dcterms:created xsi:type="dcterms:W3CDTF">2024-07-16T12:54:39Z</dcterms:created>
  <dcterms:modified xsi:type="dcterms:W3CDTF">2025-03-04T11:11:40Z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0x0101000767CF1B8D6F50428EE4DA41D7F2374F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Metadata">
    <vt:lpwstr/>
  </property>
  <property fmtid="{D5CDD505-2E9C-101B-9397-08002B2CF9AE}" pid="18" name="MediaServiceImageTags">
    <vt:lpwstr/>
  </property>
  <property fmtid="{D5CDD505-2E9C-101B-9397-08002B2CF9AE}" pid="19" name="MSIP_Label_defa4170-0d19-0005-0004-bc88714345d2_Enabled">
    <vt:lpwstr>true</vt:lpwstr>
  </property>
  <property fmtid="{D5CDD505-2E9C-101B-9397-08002B2CF9AE}" pid="20" name="MSIP_Label_defa4170-0d19-0005-0004-bc88714345d2_SetDate">
    <vt:lpwstr>2024-11-28T14:29:31Z</vt:lpwstr>
  </property>
  <property fmtid="{D5CDD505-2E9C-101B-9397-08002B2CF9AE}" pid="21" name="MSIP_Label_defa4170-0d19-0005-0004-bc88714345d2_Method">
    <vt:lpwstr>Standard</vt:lpwstr>
  </property>
  <property fmtid="{D5CDD505-2E9C-101B-9397-08002B2CF9AE}" pid="22" name="MSIP_Label_defa4170-0d19-0005-0004-bc88714345d2_Name">
    <vt:lpwstr>defa4170-0d19-0005-0004-bc88714345d2</vt:lpwstr>
  </property>
  <property fmtid="{D5CDD505-2E9C-101B-9397-08002B2CF9AE}" pid="23" name="MSIP_Label_defa4170-0d19-0005-0004-bc88714345d2_SiteId">
    <vt:lpwstr>7ebcf57d-059a-4d89-82dc-a01ce81251c2</vt:lpwstr>
  </property>
  <property fmtid="{D5CDD505-2E9C-101B-9397-08002B2CF9AE}" pid="24" name="MSIP_Label_defa4170-0d19-0005-0004-bc88714345d2_ActionId">
    <vt:lpwstr>a4f4ba3b-7aeb-496a-907e-b70d57c104d9</vt:lpwstr>
  </property>
  <property fmtid="{D5CDD505-2E9C-101B-9397-08002B2CF9AE}" pid="25" name="MSIP_Label_defa4170-0d19-0005-0004-bc88714345d2_ContentBits">
    <vt:lpwstr>0</vt:lpwstr>
  </property>
</Properties>
</file>